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1" r:id="rId6"/>
    <p:sldId id="262" r:id="rId7"/>
    <p:sldId id="263" r:id="rId8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69" autoAdjust="0"/>
  </p:normalViewPr>
  <p:slideViewPr>
    <p:cSldViewPr>
      <p:cViewPr varScale="1">
        <p:scale>
          <a:sx n="46" d="100"/>
          <a:sy n="46" d="100"/>
        </p:scale>
        <p:origin x="-1296" y="-108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14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66118295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313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33" name="mr_RU_3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816316" y="85361"/>
            <a:ext cx="5372169" cy="77653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9" y="2844594"/>
            <a:ext cx="11707338" cy="5124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Сергеев</a:t>
            </a:r>
            <a:r>
              <a:rPr sz="31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Владимир</a:t>
            </a:r>
            <a:r>
              <a:rPr sz="31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Александрович</a:t>
            </a:r>
            <a:endParaRPr sz="3100" dirty="0">
              <a:uFill>
                <a:solidFill>
                  <a:srgbClr val="80808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председатель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Совета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саморегулируемой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организации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«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Российская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Ассоциация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Морских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и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Речных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 smtClean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Бункеровщиков</a:t>
            </a:r>
            <a:r>
              <a:rPr sz="2200" dirty="0" smtClean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»</a:t>
            </a: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en-US" sz="2200" dirty="0" smtClean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r>
              <a:rPr lang="ru-RU" b="1" dirty="0" smtClean="0">
                <a:solidFill>
                  <a:schemeClr val="tx1"/>
                </a:solidFill>
                <a:uFill>
                  <a:solidFill/>
                </a:uFill>
                <a:latin typeface="Helvetica"/>
                <a:ea typeface="Helvetica"/>
                <a:cs typeface="Helvetica"/>
              </a:rPr>
              <a:t>Актуальные изменения законодательства               </a:t>
            </a:r>
          </a:p>
          <a:p>
            <a:r>
              <a:rPr lang="ru-RU" b="1" dirty="0" smtClean="0">
                <a:solidFill>
                  <a:schemeClr val="tx1"/>
                </a:solidFill>
                <a:uFill>
                  <a:solidFill/>
                </a:uFill>
                <a:latin typeface="Helvetica"/>
                <a:ea typeface="Helvetica"/>
                <a:cs typeface="Helvetica"/>
              </a:rPr>
              <a:t>в сфере бункеровки судов</a:t>
            </a:r>
            <a:endParaRPr lang="ru-RU" b="1" dirty="0">
              <a:solidFill>
                <a:schemeClr val="tx1"/>
              </a:solidFill>
              <a:uFill>
                <a:solidFill/>
              </a:uFill>
              <a:latin typeface="Helvetica"/>
              <a:ea typeface="Helvetica"/>
              <a:cs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en-US" dirty="0" smtClean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ru-RU"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lang="ru-RU" sz="2200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22 - 23 июня 2023 г. Санкт-Петербург </a:t>
            </a:r>
            <a:endParaRPr sz="2200" dirty="0">
              <a:solidFill>
                <a:srgbClr val="C82506"/>
              </a:solidFill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885776" y="448242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9" y="5186261"/>
            <a:ext cx="11707338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solidFill>
                <a:srgbClr val="C82506"/>
              </a:solidFill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9221" y="759116"/>
            <a:ext cx="11591313" cy="8471340"/>
          </a:xfrm>
        </p:spPr>
        <p:txBody>
          <a:bodyPr>
            <a:noAutofit/>
          </a:bodyPr>
          <a:lstStyle/>
          <a:p>
            <a:pPr algn="just"/>
            <a:endParaRPr lang="ru-RU" sz="1800" b="1" dirty="0" smtClean="0"/>
          </a:p>
          <a:p>
            <a:pPr marL="0" indent="0" algn="just">
              <a:buNone/>
            </a:pPr>
            <a:r>
              <a:rPr lang="ru-RU" sz="2200" b="1" i="1" dirty="0" smtClean="0">
                <a:solidFill>
                  <a:schemeClr val="tx1"/>
                </a:solidFill>
              </a:rPr>
              <a:t>- </a:t>
            </a:r>
            <a:r>
              <a:rPr lang="ru-RU" sz="2200" b="1" dirty="0" smtClean="0">
                <a:solidFill>
                  <a:schemeClr val="tx1"/>
                </a:solidFill>
              </a:rPr>
              <a:t>Приказ</a:t>
            </a:r>
            <a:r>
              <a:rPr lang="ru-RU" sz="2200" b="1" dirty="0">
                <a:solidFill>
                  <a:schemeClr val="tx1"/>
                </a:solidFill>
              </a:rPr>
              <a:t> Министерства транспорта Российской Федерации от 27.11.2020 № 522 </a:t>
            </a:r>
            <a:r>
              <a:rPr lang="ru-RU" sz="2200" b="1" dirty="0" smtClean="0">
                <a:solidFill>
                  <a:schemeClr val="tx1"/>
                </a:solidFill>
              </a:rPr>
              <a:t>«Об </a:t>
            </a:r>
            <a:r>
              <a:rPr lang="ru-RU" sz="2200" b="1" dirty="0">
                <a:solidFill>
                  <a:schemeClr val="tx1"/>
                </a:solidFill>
              </a:rPr>
              <a:t>утверждении Порядка проведения тренировочных учений перед утверждением плана предупреждения и ликвидации разливов нефти и нефтепродуктов при осуществлении деятельности по перевалке нефти и нефтепродуктов, бункеровке (заправке) судов с использованием специализированных судов, предназначенных для бункеровки (судов-бункеровщиков</a:t>
            </a:r>
            <a:r>
              <a:rPr lang="ru-RU" sz="2200" b="1" dirty="0" smtClean="0">
                <a:solidFill>
                  <a:schemeClr val="tx1"/>
                </a:solidFill>
              </a:rPr>
              <a:t>)»									</a:t>
            </a:r>
            <a:r>
              <a:rPr lang="ru-RU" sz="2200" b="1" i="1" dirty="0" smtClean="0"/>
              <a:t>						      - </a:t>
            </a:r>
            <a:r>
              <a:rPr lang="ru-RU" sz="2200" b="1" dirty="0" smtClean="0">
                <a:solidFill>
                  <a:schemeClr val="tx1"/>
                </a:solidFill>
              </a:rPr>
              <a:t>Постановление Правительства РФ от 30 декабря 2020 года   № 2366 «Об организации предупреждения и ликвидации разливов нефти и нефтепродуктов на континентальном шельфе Российской Федерации, во внутренних морских водах, в территориальном море и прилежащей зоне Российской Федерации»	     </a:t>
            </a:r>
            <a:r>
              <a:rPr lang="ru-RU" sz="2200" b="1" dirty="0">
                <a:solidFill>
                  <a:schemeClr val="tx1"/>
                </a:solidFill>
              </a:rPr>
              <a:t> </a:t>
            </a:r>
            <a:r>
              <a:rPr lang="ru-RU" sz="2200" b="1" i="1" dirty="0" smtClean="0">
                <a:solidFill>
                  <a:schemeClr val="tx1"/>
                </a:solidFill>
              </a:rPr>
              <a:t>-  </a:t>
            </a:r>
            <a:r>
              <a:rPr lang="ru-RU" sz="2200" b="1" dirty="0">
                <a:solidFill>
                  <a:schemeClr val="tx1"/>
                </a:solidFill>
              </a:rPr>
              <a:t>Законопроект «О внесении изменений в Федеральный закон «Об экологической экспертизе» и в иные законодательные акты Российской Федерации» (</a:t>
            </a:r>
            <a:r>
              <a:rPr lang="ru-RU" sz="2200" b="1" i="1" dirty="0">
                <a:solidFill>
                  <a:schemeClr val="tx1"/>
                </a:solidFill>
              </a:rPr>
              <a:t>в том числе в федеральный закон от 30 ноября 1995 года N 187-ФЗ «О континентальном шельфе Российской Федерации» и в </a:t>
            </a:r>
            <a:r>
              <a:rPr lang="ru-RU" sz="2200" b="1" i="1" dirty="0" smtClean="0">
                <a:solidFill>
                  <a:schemeClr val="tx1"/>
                </a:solidFill>
              </a:rPr>
              <a:t>федеральный закон </a:t>
            </a:r>
            <a:r>
              <a:rPr lang="ru-RU" sz="2200" b="1" i="1" dirty="0">
                <a:solidFill>
                  <a:schemeClr val="tx1"/>
                </a:solidFill>
              </a:rPr>
              <a:t>от 31 июля 1998 г. N 155-ФЗ </a:t>
            </a:r>
            <a:r>
              <a:rPr lang="ru-RU" sz="2200" b="1" i="1" dirty="0" smtClean="0">
                <a:solidFill>
                  <a:schemeClr val="tx1"/>
                </a:solidFill>
              </a:rPr>
              <a:t>«</a:t>
            </a:r>
            <a:r>
              <a:rPr lang="ru-RU" sz="2200" b="1" i="1" dirty="0" smtClean="0">
                <a:solidFill>
                  <a:schemeClr val="tx1"/>
                </a:solidFill>
              </a:rPr>
              <a:t>О </a:t>
            </a:r>
            <a:r>
              <a:rPr lang="ru-RU" sz="2200" b="1" i="1" dirty="0">
                <a:solidFill>
                  <a:schemeClr val="tx1"/>
                </a:solidFill>
              </a:rPr>
              <a:t>внутренних морских водах, территориальном море и прилежащей зоне </a:t>
            </a:r>
            <a:r>
              <a:rPr lang="ru-RU" sz="2200" b="1" i="1" dirty="0" smtClean="0">
                <a:solidFill>
                  <a:schemeClr val="tx1"/>
                </a:solidFill>
              </a:rPr>
              <a:t>Российской Федерации»</a:t>
            </a:r>
            <a:r>
              <a:rPr lang="ru-RU" sz="2200" b="1" dirty="0" smtClean="0">
                <a:solidFill>
                  <a:schemeClr val="tx1"/>
                </a:solidFill>
              </a:rPr>
              <a:t>)                             					</a:t>
            </a:r>
            <a:r>
              <a:rPr lang="ru-RU" sz="2200" b="1" dirty="0">
                <a:solidFill>
                  <a:schemeClr val="tx1"/>
                </a:solidFill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</a:rPr>
              <a:t>     </a:t>
            </a:r>
            <a:r>
              <a:rPr lang="ru-RU" sz="2200" b="1" i="1" dirty="0" smtClean="0">
                <a:solidFill>
                  <a:schemeClr val="tx1"/>
                </a:solidFill>
              </a:rPr>
              <a:t>-</a:t>
            </a:r>
            <a:r>
              <a:rPr lang="ru-RU" sz="2200" b="1" dirty="0" smtClean="0">
                <a:solidFill>
                  <a:schemeClr val="tx1"/>
                </a:solidFill>
              </a:rPr>
              <a:t>  </a:t>
            </a:r>
            <a:r>
              <a:rPr lang="ru-RU" sz="2200" b="1" dirty="0">
                <a:solidFill>
                  <a:schemeClr val="tx1"/>
                </a:solidFill>
              </a:rPr>
              <a:t>Постановление Правительства РФ от 31 октября 2018 г. N 1289 </a:t>
            </a:r>
            <a:r>
              <a:rPr lang="ru-RU" sz="2200" b="1" dirty="0" smtClean="0">
                <a:solidFill>
                  <a:schemeClr val="tx1"/>
                </a:solidFill>
              </a:rPr>
              <a:t>«Об </a:t>
            </a:r>
            <a:r>
              <a:rPr lang="ru-RU" sz="2200" b="1" dirty="0">
                <a:solidFill>
                  <a:schemeClr val="tx1"/>
                </a:solidFill>
              </a:rPr>
              <a:t>утверждении Правил выдачи положительного заключения уполномоченного Правительством Российской Федерации федерального органа исполнительной власти о проведении тренировочных </a:t>
            </a:r>
            <a:r>
              <a:rPr lang="ru-RU" sz="2200" b="1" dirty="0" smtClean="0">
                <a:solidFill>
                  <a:schemeClr val="tx1"/>
                </a:solidFill>
              </a:rPr>
              <a:t>учений»</a:t>
            </a:r>
            <a:endParaRPr lang="ru-RU" sz="22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100" b="1" dirty="0">
                <a:solidFill>
                  <a:schemeClr val="tx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437964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534195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4287" y="495645"/>
            <a:ext cx="11541979" cy="983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r>
              <a:rPr lang="ru-RU" sz="2300" b="1" dirty="0" smtClean="0"/>
              <a:t>Пункт </a:t>
            </a:r>
            <a:r>
              <a:rPr lang="ru-RU" sz="2300" b="1" dirty="0"/>
              <a:t>7 </a:t>
            </a:r>
            <a:r>
              <a:rPr lang="ru-RU" sz="2300" b="1" dirty="0" smtClean="0"/>
              <a:t>Порядка изложить </a:t>
            </a:r>
            <a:r>
              <a:rPr lang="ru-RU" sz="2300" b="1" dirty="0"/>
              <a:t>в следующей редакции: </a:t>
            </a:r>
            <a:r>
              <a:rPr lang="ru-RU" sz="2300" b="1" dirty="0" smtClean="0"/>
              <a:t>							«</a:t>
            </a:r>
            <a:r>
              <a:rPr lang="ru-RU" sz="2300" b="1" dirty="0"/>
              <a:t>7. </a:t>
            </a:r>
            <a:r>
              <a:rPr lang="ru-RU" sz="2300" b="1" dirty="0" err="1"/>
              <a:t>Росморречфлот</a:t>
            </a:r>
            <a:r>
              <a:rPr lang="ru-RU" sz="2300" b="1" dirty="0"/>
              <a:t> в течение 10 рабочих дней со дня поступления заявления и прилагаемых к нему документов рассматривает заявление и представленные документы на предмет: </a:t>
            </a:r>
            <a:r>
              <a:rPr lang="ru-RU" sz="2300" b="1" dirty="0" smtClean="0"/>
              <a:t>									</a:t>
            </a:r>
            <a:r>
              <a:rPr lang="ru-RU" sz="2300" b="1" dirty="0"/>
              <a:t>	</a:t>
            </a:r>
            <a:r>
              <a:rPr lang="ru-RU" sz="2300" b="1" dirty="0" smtClean="0"/>
              <a:t>комплектности;																соответствия </a:t>
            </a:r>
            <a:r>
              <a:rPr lang="ru-RU" sz="2300" b="1" dirty="0"/>
              <a:t>требованиям пунктов 3-6 настоящего Порядка. </a:t>
            </a:r>
            <a:r>
              <a:rPr lang="ru-RU" sz="2300" b="1" dirty="0" smtClean="0"/>
              <a:t>Перечень </a:t>
            </a:r>
            <a:r>
              <a:rPr lang="ru-RU" sz="2300" b="1" dirty="0"/>
              <a:t>оснований вынесения решения </a:t>
            </a:r>
            <a:r>
              <a:rPr lang="ru-RU" sz="2300" b="1" dirty="0" err="1"/>
              <a:t>Росморречфлотом</a:t>
            </a:r>
            <a:r>
              <a:rPr lang="ru-RU" sz="2300" b="1" dirty="0"/>
              <a:t> о возврате заявления и прилагаемых к нему документов на доработку </a:t>
            </a:r>
            <a:r>
              <a:rPr lang="ru-RU" sz="2300" b="1" dirty="0" smtClean="0"/>
              <a:t>заявителю:			отсутствие </a:t>
            </a:r>
            <a:r>
              <a:rPr lang="ru-RU" sz="2300" b="1" dirty="0"/>
              <a:t>в заявлении информации, указанной в пункте 3 настоящего Порядка; </a:t>
            </a:r>
            <a:r>
              <a:rPr lang="ru-RU" sz="2300" b="1" dirty="0" smtClean="0"/>
              <a:t>															отсутствие </a:t>
            </a:r>
            <a:r>
              <a:rPr lang="ru-RU" sz="2300" b="1" dirty="0"/>
              <a:t>в плане проведения тренировочных учений информации, указанной в пунктах 5 и 6 настоящего </a:t>
            </a:r>
            <a:r>
              <a:rPr lang="ru-RU" sz="2300" b="1" dirty="0" smtClean="0"/>
              <a:t>Порядка;									наличие </a:t>
            </a:r>
            <a:r>
              <a:rPr lang="ru-RU" sz="2300" b="1" dirty="0"/>
              <a:t>недостоверной информации в заявлении и прилагаемых к нему документах. </a:t>
            </a:r>
            <a:r>
              <a:rPr lang="ru-RU" sz="2300" b="1" dirty="0" smtClean="0"/>
              <a:t>														   		При </a:t>
            </a:r>
            <a:r>
              <a:rPr lang="ru-RU" sz="2300" b="1" dirty="0"/>
              <a:t>рассмотрении заявления о проведении тренировочных учений и документов к нему рассмотрение приложенной в соответствии с пунктом 4 настоящего Порядка копии разработанного заявителем проекта плана предупреждения и ликвидации разливов нефти и нефтепродуктов при осуществлении деятельности по перевалке нефти и нефтепродуктов, бункеровке (заправке) судов с использованием нефтеналивных судов на предмет соответствия такого проекта плана законодательству Российской Федерации не осуществляется. </a:t>
            </a:r>
            <a:r>
              <a:rPr lang="ru-RU" sz="2300" b="1" dirty="0" smtClean="0"/>
              <a:t>										 При </a:t>
            </a:r>
            <a:r>
              <a:rPr lang="ru-RU" sz="2300" b="1" dirty="0"/>
              <a:t>подаче заявления посредством Единого портала срок рассмотрения </a:t>
            </a:r>
            <a:r>
              <a:rPr lang="ru-RU" sz="2300" b="1" dirty="0" err="1"/>
              <a:t>Росморречфлотом</a:t>
            </a:r>
            <a:r>
              <a:rPr lang="ru-RU" sz="2300" b="1" dirty="0"/>
              <a:t> заявления и представленных документов составляет 5 рабочих дней».</a:t>
            </a:r>
          </a:p>
          <a:p>
            <a:pPr lvl="0" algn="just">
              <a:spcBef>
                <a:spcPts val="4200"/>
              </a:spcBef>
              <a:buSzPct val="75000"/>
            </a:pPr>
            <a:r>
              <a:rPr lang="ru-RU" sz="2300" b="1" dirty="0" smtClean="0"/>
              <a:t>	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3298" y="719932"/>
            <a:ext cx="11894895" cy="8117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r>
              <a:rPr lang="ru-RU" sz="2400" b="1" dirty="0" smtClean="0"/>
              <a:t>Дополнить </a:t>
            </a:r>
            <a:r>
              <a:rPr lang="ru-RU" sz="2400" b="1" dirty="0"/>
              <a:t>Порядок пунктом 21, изложив его в следующей редакции</a:t>
            </a:r>
            <a:r>
              <a:rPr lang="ru-RU" sz="2400" b="1" dirty="0" smtClean="0"/>
              <a:t>:				«</a:t>
            </a:r>
            <a:r>
              <a:rPr lang="ru-RU" sz="2400" b="1" dirty="0"/>
              <a:t>Проведение тренировочных учений не требуется при внесении заявителем изменений в утвержденный план предупреждения и ликвидации разливов нефти и нефтепродуктов, за исключением внесения следующих изменений: </a:t>
            </a:r>
            <a:r>
              <a:rPr lang="ru-RU" sz="2400" b="1" dirty="0" smtClean="0"/>
              <a:t>													изменения </a:t>
            </a:r>
            <a:r>
              <a:rPr lang="ru-RU" sz="2400" b="1" dirty="0"/>
              <a:t>максимального расчетного объема разлива нефти и нефтепродуктов (в сторону увеличения); </a:t>
            </a:r>
            <a:r>
              <a:rPr lang="ru-RU" sz="2400" b="1" dirty="0" smtClean="0"/>
              <a:t>											изменения </a:t>
            </a:r>
            <a:r>
              <a:rPr lang="ru-RU" sz="2400" b="1" dirty="0"/>
              <a:t>расчета достаточности состава сил и средств для ликвидации максимального расчетного объема разлива нефти и нефтепродуктов (в сторону уменьшения количественного состава сил и средств и (или) снижения технических характеристик судов и оборудования); </a:t>
            </a:r>
            <a:r>
              <a:rPr lang="ru-RU" sz="2400" b="1" dirty="0" smtClean="0"/>
              <a:t>																	изменения </a:t>
            </a:r>
            <a:r>
              <a:rPr lang="ru-RU" sz="2400" b="1" dirty="0"/>
              <a:t>расчетного времени (сроков) ликвидации максимального расчётного объема разлива нефти и нефтепродуктов (в сторону увеличения). </a:t>
            </a:r>
            <a:r>
              <a:rPr lang="ru-RU" sz="2400" b="1" dirty="0" smtClean="0"/>
              <a:t>										     								Утверждение </a:t>
            </a:r>
            <a:r>
              <a:rPr lang="ru-RU" sz="2400" b="1" dirty="0"/>
              <a:t>вносимых изменений в план предупреждения и ликвидации разливов нефти и нефтепродуктов осуществляется эксплуатирующей организацией после проведения тренировочных учений только в случаях, если внесены следующие изменения: </a:t>
            </a:r>
            <a:r>
              <a:rPr lang="ru-RU" sz="2400" b="1" dirty="0" smtClean="0"/>
              <a:t>					увеличение </a:t>
            </a:r>
            <a:r>
              <a:rPr lang="ru-RU" sz="2400" b="1" dirty="0"/>
              <a:t>максимального расчетного объема разлива нефти и нефтепродуктов</a:t>
            </a:r>
            <a:r>
              <a:rPr lang="ru-RU" sz="2400" b="1" dirty="0" smtClean="0"/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971064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6637" y="989237"/>
            <a:ext cx="11699743" cy="7679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lvl="4" indent="-444500" algn="just">
              <a:spcBef>
                <a:spcPts val="4200"/>
              </a:spcBef>
              <a:buSzPct val="75000"/>
              <a:buChar char="•"/>
            </a:pPr>
            <a:r>
              <a:rPr lang="ru-RU" sz="2900" dirty="0" smtClean="0"/>
              <a:t>Проектом постановления Правительства, </a:t>
            </a:r>
            <a:r>
              <a:rPr lang="ru-RU" sz="2900" dirty="0"/>
              <a:t>без указания причин/оснований, предлагается дополнить пункт 4 Правил организации мероприятий по предупреждению и ликвидации разливов нефти и нефтепродуктов на континентальном шельфе Российской Федерации, во внутренних морских водах, в территориальном море и прилежащей зоне Российской Федерации утв. постановлением Правительства Российской Федерации от 30 декабря 2020 г. № 2366 </a:t>
            </a:r>
            <a:r>
              <a:rPr lang="ru-RU" sz="2900" dirty="0" smtClean="0"/>
              <a:t>абзацем </a:t>
            </a:r>
            <a:r>
              <a:rPr lang="ru-RU" sz="2900" dirty="0"/>
              <a:t>следующего содержания</a:t>
            </a:r>
            <a:r>
              <a:rPr lang="ru-RU" sz="2900" dirty="0" smtClean="0"/>
              <a:t>:														        </a:t>
            </a:r>
            <a:r>
              <a:rPr lang="ru-RU" sz="2900" b="1" dirty="0" smtClean="0"/>
              <a:t>«положительное </a:t>
            </a:r>
            <a:r>
              <a:rPr lang="ru-RU" sz="2900" b="1" dirty="0"/>
              <a:t>заключение уполномоченного Правительством Российской Федерации федерального органа исполнительной власти о проведении тренировочных </a:t>
            </a:r>
            <a:r>
              <a:rPr lang="ru-RU" sz="2900" b="1" dirty="0" smtClean="0"/>
              <a:t>учений ».							             	    </a:t>
            </a:r>
            <a:r>
              <a:rPr lang="ru-RU" sz="2900" dirty="0" smtClean="0"/>
              <a:t>При </a:t>
            </a:r>
            <a:r>
              <a:rPr lang="ru-RU" sz="2900" dirty="0"/>
              <a:t>этом действующая редакция пункта 4 Правил содержит перечень прилагаемых эксплуатирующей организацией к плану предупреждения и ликвидации разливов нефти и </a:t>
            </a:r>
            <a:r>
              <a:rPr lang="ru-RU" sz="2900" dirty="0" smtClean="0"/>
              <a:t>нефтепродуктов </a:t>
            </a:r>
            <a:r>
              <a:rPr lang="ru-RU" sz="2900" dirty="0"/>
              <a:t>копий документов</a:t>
            </a:r>
            <a:r>
              <a:rPr lang="ru-RU" sz="2900" dirty="0" smtClean="0"/>
              <a:t>.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6311708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776" y="627600"/>
            <a:ext cx="11555727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r>
              <a:rPr lang="ru-RU" sz="2400" b="1" dirty="0" smtClean="0"/>
              <a:t>Рабочей группой по регуляторной гильотине в сфере водного транспорта 20.08.2022 принято </a:t>
            </a:r>
            <a:r>
              <a:rPr lang="ru-RU" sz="2400" b="1" dirty="0"/>
              <a:t>решение о невозможности согласования Проекта постановления </a:t>
            </a:r>
            <a:r>
              <a:rPr lang="ru-RU" sz="2400" b="1" dirty="0" smtClean="0"/>
              <a:t>Правительства в </a:t>
            </a:r>
            <a:r>
              <a:rPr lang="ru-RU" sz="2400" b="1" dirty="0"/>
              <a:t>представленной редакции в связи с необходимостью его </a:t>
            </a:r>
            <a:r>
              <a:rPr lang="ru-RU" sz="2400" b="1" dirty="0" smtClean="0"/>
              <a:t>доработки </a:t>
            </a:r>
            <a:r>
              <a:rPr lang="ru-RU" sz="2400" b="1" dirty="0"/>
              <a:t>в части</a:t>
            </a:r>
            <a:r>
              <a:rPr lang="ru-RU" sz="2400" b="1" dirty="0" smtClean="0"/>
              <a:t>:																			</a:t>
            </a:r>
            <a:r>
              <a:rPr lang="ru-RU" sz="2400" dirty="0"/>
              <a:t>- исключения из него необоснованных избыточных положений о расширении перечня прилагаемых эксплуатирующей организацией к плану ЛРН копий документов; 															</a:t>
            </a:r>
            <a:r>
              <a:rPr lang="ru-RU" sz="2400" dirty="0" smtClean="0"/>
              <a:t>- дополнения </a:t>
            </a:r>
            <a:r>
              <a:rPr lang="ru-RU" sz="2400" dirty="0"/>
              <a:t>п. 4 Правил организации мероприятий по предупреждению и ликвидации разливов нефти и нефтепродуктов на континентальном шельфе Российской Федерации, во внутренних морских водах, в территориальном море и прилежащей зоне Российской Федерации (утв. постановлением Правительства Российской Федерации от 30 декабря 2020 г. № 2366) согласованным при реализации «регуляторной гильотины» рабочей группой в сфере водного транспорта с Минтрансом России и закрепленным решением Подкомиссии ( п. 2 Протокола заседания Подкомиссии № 48 от 23.12.2020 г.) принципиально важным положением: 	</a:t>
            </a:r>
            <a:r>
              <a:rPr lang="ru-RU" sz="2400" dirty="0" smtClean="0"/>
              <a:t>	</a:t>
            </a:r>
            <a:r>
              <a:rPr lang="ru-RU" sz="2400" b="1" dirty="0" smtClean="0"/>
              <a:t>« Изменение прилагаемых к Плану ЛРН документов не является основанием для </a:t>
            </a:r>
            <a:r>
              <a:rPr lang="ru-RU" sz="2400" b="1" dirty="0" err="1" smtClean="0"/>
              <a:t>переутверждения</a:t>
            </a:r>
            <a:r>
              <a:rPr lang="ru-RU" sz="2400" b="1" dirty="0" smtClean="0"/>
              <a:t> Плана ЛРН в соответствии со статьей 22.2 Федерального закона «О континентальном шельфе Российской Федерации» и статьей 16.1 Федерального закона «О внутренних морских водах, территориальном море и прилежащей зоне Российской Федерации ».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296486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776" y="627600"/>
            <a:ext cx="11555727" cy="949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FontTx/>
              <a:buChar char="•"/>
            </a:pPr>
            <a:r>
              <a:rPr lang="ru-RU" sz="2400" dirty="0"/>
              <a:t>Отличительной особенностью согласованной Рабочей группой по регуляторной гильотине в сфере водного транспорта редакции проекта постановления от действующей редакции постановления Правительства </a:t>
            </a:r>
            <a:r>
              <a:rPr lang="ru-RU" sz="2400" dirty="0" smtClean="0"/>
              <a:t>РФ от </a:t>
            </a:r>
            <a:r>
              <a:rPr lang="ru-RU" sz="2400" dirty="0"/>
              <a:t>31 октября 2018 года № 1289 является:                                            	</a:t>
            </a:r>
            <a:r>
              <a:rPr lang="ru-RU" sz="2400" dirty="0" smtClean="0"/>
              <a:t>   - </a:t>
            </a:r>
            <a:r>
              <a:rPr lang="ru-RU" sz="2400" dirty="0"/>
              <a:t>существенное сокращение срока выдачи Заключения со дня окончания тренировочных учений </a:t>
            </a:r>
            <a:r>
              <a:rPr lang="ru-RU" sz="2400" b="1" i="1" dirty="0"/>
              <a:t>с 10 (десяти) рабочих дней до 1 (одного) рабочего дня</a:t>
            </a:r>
            <a:r>
              <a:rPr lang="ru-RU" sz="2400" dirty="0"/>
              <a:t>; 																- установлен общий срок предоставления заключения с даты направления заявителем документов о проведении тренировочных учений, </a:t>
            </a:r>
            <a:r>
              <a:rPr lang="ru-RU" sz="2400" b="1" i="1" dirty="0"/>
              <a:t>который не превышает 19 (девятнадцать) рабочих дней (в то время как в действующей редакции он составляет не менее 30 (тридцати) рабочих дней)</a:t>
            </a:r>
            <a:r>
              <a:rPr lang="ru-RU" sz="2400" dirty="0"/>
              <a:t>;  																- предусмотрено, что информация о выдаче Заключения размещается в реестре, который ведет Федеральное агентство морского и речного транспорта, подтверждением выдачи Заключения является непосредственно запись в реестре, выписка из реестра выдается Федеральным агентством морского и речного транспорта по утвержденной им форме в виде электронного документа, подписанного усиленной квалифицированной электронной подписью, при этом выписка формируется и выдается автоматически в режиме реального времени с использованием программных средств на официальном сайте Федерального агентства морского и речного транспорта в информационно-телекоммуникационной сети «Интернет». </a:t>
            </a:r>
            <a:endParaRPr lang="ru-RU" sz="2400" b="1" dirty="0"/>
          </a:p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384105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8434</TotalTime>
  <Words>174</Words>
  <Application>Microsoft Office PowerPoint</Application>
  <PresentationFormat>Произвольный</PresentationFormat>
  <Paragraphs>23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samsung</cp:lastModifiedBy>
  <cp:revision>72</cp:revision>
  <dcterms:modified xsi:type="dcterms:W3CDTF">2023-06-21T10:44:32Z</dcterms:modified>
</cp:coreProperties>
</file>